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98" d="100"/>
          <a:sy n="98" d="100"/>
        </p:scale>
        <p:origin x="82" y="-3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DDA51639-B2D6-4652-B8C3-1B4C224A7BAF}" type="datetimeFigureOut">
              <a:rPr lang="en-US" dirty="0"/>
              <a:t>5/13/2025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6AA8-A04B-4104-9AE2-BD48D340E27F}" type="datetimeFigureOut">
              <a:rPr lang="en-US" dirty="0"/>
              <a:t>5/13/2025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0BF79-FAC6-4A96-8DE1-F7B82E2E1652}" type="datetimeFigureOut">
              <a:rPr lang="en-US" dirty="0"/>
              <a:t>5/13/2025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5DD9-2C52-442D-92E2-8072C0C3D7CD}" type="datetimeFigureOut">
              <a:rPr lang="en-US" dirty="0"/>
              <a:t>5/13/2025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44961B7-6B89-48AB-966F-622E2788EECC}" type="datetimeFigureOut">
              <a:rPr lang="en-US" dirty="0"/>
              <a:t>5/13/2025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3D6FB-79CC-4683-A046-BBE785BA1BED}" type="datetimeFigureOut">
              <a:rPr lang="en-US" dirty="0"/>
              <a:t>5/13/2025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B3E8-48F1-4B23-8498-D8A04A81EC9C}" type="datetimeFigureOut">
              <a:rPr lang="en-US" dirty="0"/>
              <a:t>5/13/2025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90D90-AA62-404D-A741-635B4370F9CB}" type="datetimeFigureOut">
              <a:rPr lang="en-US" dirty="0"/>
              <a:t>5/13/2025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002E4-6836-46D1-9DBB-3C27C0DD3A89}" type="datetimeFigureOut">
              <a:rPr lang="en-US" dirty="0"/>
              <a:t>5/13/2025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131DD-A141-4471-BCF9-C6073EDD7E20}" type="datetimeFigureOut">
              <a:rPr lang="en-US" dirty="0"/>
              <a:t>5/13/2025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AB334A90-EB03-42F3-8859-2C2B2724C058}" type="datetimeFigureOut">
              <a:rPr lang="en-US" dirty="0"/>
              <a:t>5/13/2025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BC48EC7-AF6A-48D3-8284-14BACBEBDD84}" type="datetimeFigureOut">
              <a:rPr lang="en-US" dirty="0"/>
              <a:t>5/13/2025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061994"/>
          </a:xfrm>
        </p:spPr>
        <p:txBody>
          <a:bodyPr/>
          <a:lstStyle/>
          <a:p>
            <a:r>
              <a:rPr lang="en-US" b="1" dirty="0" smtClean="0">
                <a:latin typeface="Algerian" panose="04020705040A02060702" pitchFamily="82" charset="0"/>
                <a:ea typeface="Times New Roman" panose="02020603050405020304" pitchFamily="18" charset="0"/>
              </a:rPr>
              <a:t>Eco-Tourism Cloud </a:t>
            </a:r>
            <a:r>
              <a:rPr lang="en-US" b="1" dirty="0">
                <a:latin typeface="Algerian" panose="04020705040A02060702" pitchFamily="82" charset="0"/>
                <a:ea typeface="Times New Roman" panose="02020603050405020304" pitchFamily="18" charset="0"/>
              </a:rPr>
              <a:t>Platform</a:t>
            </a:r>
            <a:endParaRPr lang="en-US" dirty="0">
              <a:latin typeface="Algerian" panose="04020705040A020607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007978"/>
            <a:ext cx="9070848" cy="1871529"/>
          </a:xfrm>
        </p:spPr>
        <p:txBody>
          <a:bodyPr>
            <a:normAutofit/>
          </a:bodyPr>
          <a:lstStyle/>
          <a:p>
            <a:r>
              <a:rPr lang="en-US" sz="7200" b="1" cap="all" spc="-100" dirty="0">
                <a:solidFill>
                  <a:prstClr val="black">
                    <a:lumMod val="85000"/>
                    <a:lumOff val="15000"/>
                  </a:prstClr>
                </a:solidFill>
                <a:latin typeface="Algerian" panose="04020705040A02060702" pitchFamily="82" charset="0"/>
              </a:rPr>
              <a:t>(Etcp)</a:t>
            </a:r>
            <a:endParaRPr lang="en-US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56204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623254"/>
          </a:xfrm>
        </p:spPr>
        <p:txBody>
          <a:bodyPr/>
          <a:lstStyle/>
          <a:p>
            <a:r>
              <a:rPr lang="en-US" sz="2400" cap="none" spc="0" dirty="0">
                <a:solidFill>
                  <a:prstClr val="black"/>
                </a:solidFill>
                <a:latin typeface="Algerian" panose="04020705040A02060702" pitchFamily="82" charset="0"/>
              </a:rPr>
              <a:t>Future Enhancements with Visual Examples/Mock-Ups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2649196"/>
            <a:ext cx="9070848" cy="2490066"/>
          </a:xfrm>
        </p:spPr>
        <p:txBody>
          <a:bodyPr>
            <a:normAutofit/>
          </a:bodyPr>
          <a:lstStyle/>
          <a:p>
            <a:r>
              <a:rPr lang="en-US" sz="1400" dirty="0">
                <a:latin typeface="Algerian" panose="04020705040A02060702" pitchFamily="82" charset="0"/>
              </a:rPr>
              <a:t>Based on user feedback and testing insights, several future enhancements are planned to </a:t>
            </a:r>
            <a:r>
              <a:rPr lang="en-US" sz="1400" dirty="0" smtClean="0">
                <a:latin typeface="Algerian" panose="04020705040A02060702" pitchFamily="82" charset="0"/>
              </a:rPr>
              <a:t>further </a:t>
            </a:r>
            <a:r>
              <a:rPr lang="en-US" sz="1400" dirty="0">
                <a:latin typeface="Algerian" panose="04020705040A02060702" pitchFamily="82" charset="0"/>
              </a:rPr>
              <a:t>improve the ETCP platform</a:t>
            </a:r>
            <a:r>
              <a:rPr lang="en-US" sz="1400" dirty="0" smtClean="0">
                <a:latin typeface="Algerian" panose="04020705040A02060702" pitchFamily="82" charset="0"/>
              </a:rPr>
              <a:t>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400" b="1" dirty="0">
                <a:latin typeface="Algerian" panose="04020705040A02060702" pitchFamily="82" charset="0"/>
              </a:rPr>
              <a:t>Introduce Personalized Tour </a:t>
            </a:r>
            <a:r>
              <a:rPr lang="en-US" sz="1400" b="1" dirty="0" smtClean="0">
                <a:latin typeface="Algerian" panose="04020705040A02060702" pitchFamily="82" charset="0"/>
              </a:rPr>
              <a:t>Recommendations</a:t>
            </a:r>
            <a:r>
              <a:rPr lang="en-US" sz="1400" dirty="0">
                <a:latin typeface="Algerian" panose="04020705040A02060702" pitchFamily="82" charset="0"/>
              </a:rPr>
              <a:t/>
            </a:r>
            <a:br>
              <a:rPr lang="en-US" sz="1400" dirty="0">
                <a:latin typeface="Algerian" panose="04020705040A02060702" pitchFamily="82" charset="0"/>
              </a:rPr>
            </a:br>
            <a:r>
              <a:rPr lang="en-US" sz="1400" dirty="0">
                <a:latin typeface="Algerian" panose="04020705040A02060702" pitchFamily="82" charset="0"/>
              </a:rPr>
              <a:t>Use user behavior and past bookings to display eco-tour suggestions tailored to </a:t>
            </a:r>
            <a:r>
              <a:rPr lang="en-US" sz="1400" dirty="0" smtClean="0">
                <a:latin typeface="Algerian" panose="04020705040A02060702" pitchFamily="82" charset="0"/>
              </a:rPr>
              <a:t>individual </a:t>
            </a:r>
            <a:r>
              <a:rPr lang="en-US" sz="1400" dirty="0">
                <a:latin typeface="Algerian" panose="04020705040A02060702" pitchFamily="82" charset="0"/>
              </a:rPr>
              <a:t>preferences</a:t>
            </a:r>
            <a:r>
              <a:rPr lang="en-US" sz="1400" dirty="0" smtClean="0">
                <a:latin typeface="Algerian" panose="04020705040A02060702" pitchFamily="82" charset="0"/>
              </a:rPr>
              <a:t>.</a:t>
            </a:r>
          </a:p>
          <a:p>
            <a:pPr algn="l"/>
            <a:endParaRPr lang="en-US" sz="1400" dirty="0" smtClean="0">
              <a:latin typeface="Algerian" panose="04020705040A02060702" pitchFamily="8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4507" y="3666922"/>
            <a:ext cx="5133333" cy="1741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167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1627323"/>
            <a:ext cx="9070848" cy="1193369"/>
          </a:xfrm>
        </p:spPr>
        <p:txBody>
          <a:bodyPr/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800" b="1" dirty="0">
                <a:latin typeface="Algerian" panose="04020705040A02060702" pitchFamily="82" charset="0"/>
              </a:rPr>
              <a:t>Multi-language </a:t>
            </a:r>
            <a:r>
              <a:rPr lang="en-US" sz="1800" b="1" dirty="0" smtClean="0">
                <a:latin typeface="Algerian" panose="04020705040A02060702" pitchFamily="82" charset="0"/>
              </a:rPr>
              <a:t>Support</a:t>
            </a:r>
            <a:r>
              <a:rPr lang="en-US" sz="1800" dirty="0">
                <a:latin typeface="Algerian" panose="04020705040A02060702" pitchFamily="82" charset="0"/>
              </a:rPr>
              <a:t/>
            </a:r>
            <a:br>
              <a:rPr lang="en-US" sz="1800" dirty="0">
                <a:latin typeface="Algerian" panose="04020705040A02060702" pitchFamily="82" charset="0"/>
              </a:rPr>
            </a:br>
            <a:r>
              <a:rPr lang="en-US" sz="1600" dirty="0" smtClean="0">
                <a:latin typeface="Algerian" panose="04020705040A02060702" pitchFamily="82" charset="0"/>
              </a:rPr>
              <a:t>To make the platform more inclusive, a language selector will be added in the header. This will support travelers from various countries.</a:t>
            </a:r>
            <a:endParaRPr lang="en-US" sz="1600" dirty="0">
              <a:latin typeface="Algerian" panose="04020705040A02060702" pitchFamily="8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515" y="2553347"/>
            <a:ext cx="5228571" cy="2863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603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1914041"/>
            <a:ext cx="9070848" cy="953145"/>
          </a:xfrm>
        </p:spPr>
        <p:txBody>
          <a:bodyPr/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600" b="1" dirty="0">
                <a:latin typeface="Algerian" panose="04020705040A02060702" pitchFamily="82" charset="0"/>
              </a:rPr>
              <a:t>Interactive Booking </a:t>
            </a:r>
            <a:r>
              <a:rPr lang="en-US" sz="1800" b="1" dirty="0" smtClean="0">
                <a:latin typeface="Algerian" panose="04020705040A02060702" pitchFamily="82" charset="0"/>
              </a:rPr>
              <a:t>Calendar</a:t>
            </a:r>
            <a:r>
              <a:rPr lang="en-US" sz="1800" dirty="0">
                <a:latin typeface="Algerian" panose="04020705040A02060702" pitchFamily="82" charset="0"/>
              </a:rPr>
              <a:t/>
            </a:r>
            <a:br>
              <a:rPr lang="en-US" sz="1800" dirty="0">
                <a:latin typeface="Algerian" panose="04020705040A02060702" pitchFamily="82" charset="0"/>
              </a:rPr>
            </a:br>
            <a:r>
              <a:rPr lang="en-US" sz="1800" dirty="0">
                <a:latin typeface="Algerian" panose="04020705040A02060702" pitchFamily="82" charset="0"/>
              </a:rPr>
              <a:t>Users will be able to view tour availability in a calendar format </a:t>
            </a:r>
            <a:r>
              <a:rPr lang="en-US" sz="1800" dirty="0" smtClean="0">
                <a:latin typeface="Algerian" panose="04020705040A02060702" pitchFamily="82" charset="0"/>
              </a:rPr>
              <a:t>tours </a:t>
            </a:r>
            <a:endParaRPr lang="en-US" sz="1800" dirty="0">
              <a:latin typeface="Algerian" panose="04020705040A02060702" pitchFamily="8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2088" y="2595967"/>
            <a:ext cx="5247619" cy="2805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38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796125"/>
          </a:xfrm>
        </p:spPr>
        <p:txBody>
          <a:bodyPr/>
          <a:lstStyle/>
          <a:p>
            <a:pPr algn="l"/>
            <a:r>
              <a:rPr lang="en-US" sz="1800" b="1" dirty="0">
                <a:latin typeface="Algerian" panose="04020705040A02060702" pitchFamily="82" charset="0"/>
              </a:rPr>
              <a:t>Dark Mode </a:t>
            </a:r>
            <a:r>
              <a:rPr lang="en-US" sz="1800" b="1" dirty="0" smtClean="0">
                <a:latin typeface="Algerian" panose="04020705040A02060702" pitchFamily="82" charset="0"/>
              </a:rPr>
              <a:t>Feature</a:t>
            </a:r>
            <a:r>
              <a:rPr lang="en-US" sz="1800" dirty="0">
                <a:latin typeface="Algerian" panose="04020705040A02060702" pitchFamily="82" charset="0"/>
              </a:rPr>
              <a:t/>
            </a:r>
            <a:br>
              <a:rPr lang="en-US" sz="1800" dirty="0">
                <a:latin typeface="Algerian" panose="04020705040A02060702" pitchFamily="82" charset="0"/>
              </a:rPr>
            </a:br>
            <a:r>
              <a:rPr lang="en-US" sz="1800" dirty="0">
                <a:latin typeface="Algerian" panose="04020705040A02060702" pitchFamily="82" charset="0"/>
              </a:rPr>
              <a:t>Introduce a toggle switch for light/dark themes to improve accessibility and visual comfort during night-time browsing.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1504" y="2789695"/>
            <a:ext cx="4980952" cy="267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448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1449092"/>
            <a:ext cx="9070848" cy="4223288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sz="2300" b="1" dirty="0">
                <a:latin typeface="Algerian" panose="04020705040A02060702" pitchFamily="82" charset="0"/>
              </a:rPr>
              <a:t>Conclusion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00" dirty="0">
                <a:latin typeface="Algerian" panose="04020705040A02060702" pitchFamily="82" charset="0"/>
              </a:rPr>
              <a:t>The ETCP platform has been designed with a strong focus on user experience, sustainability, and accessibility.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00" dirty="0">
                <a:latin typeface="Algerian" panose="04020705040A02060702" pitchFamily="82" charset="0"/>
              </a:rPr>
              <a:t>Through research, testing, and user feedback, we have created a cleaner, more intuitive interface that supports eco-conscious travel.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00" dirty="0">
                <a:latin typeface="Algerian" panose="04020705040A02060702" pitchFamily="82" charset="0"/>
              </a:rPr>
              <a:t>Iterative improvements based on real user input have helped refine the platform’s core features like booking, personalization, and dashboard navigation.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00" dirty="0">
                <a:latin typeface="Algerian" panose="04020705040A02060702" pitchFamily="82" charset="0"/>
              </a:rPr>
              <a:t>Proposed future enhancements aim to further improve user satisfaction, including quick-access tools, multi-language support, and interactive content.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00" dirty="0">
                <a:latin typeface="Algerian" panose="04020705040A02060702" pitchFamily="82" charset="0"/>
              </a:rPr>
              <a:t>Visual mock-ups clearly demonstrate how these features will integrate smoothly into the existing design.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00" dirty="0">
                <a:latin typeface="Algerian" panose="04020705040A02060702" pitchFamily="82" charset="0"/>
              </a:rPr>
              <a:t>Continuous improvement will ensure ETCP remains relevant, user-centered, and aligned with the needs of both travelers and eco-tourism providers.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00" dirty="0">
                <a:latin typeface="Algerian" panose="04020705040A02060702" pitchFamily="82" charset="0"/>
              </a:rPr>
              <a:t>ETCP is more than a travel </a:t>
            </a:r>
            <a:r>
              <a:rPr lang="en-US" sz="1700" dirty="0" smtClean="0">
                <a:latin typeface="Algerian" panose="04020705040A02060702" pitchFamily="82" charset="0"/>
              </a:rPr>
              <a:t>platform it </a:t>
            </a:r>
            <a:r>
              <a:rPr lang="en-US" sz="1700" dirty="0">
                <a:latin typeface="Algerian" panose="04020705040A02060702" pitchFamily="82" charset="0"/>
              </a:rPr>
              <a:t>promotes responsible tourism and empowers users to make ethical travel choices.</a:t>
            </a:r>
          </a:p>
          <a:p>
            <a:endParaRPr lang="en-US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7826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lgerian" panose="04020705040A02060702" pitchFamily="82" charset="0"/>
              </a:rPr>
              <a:t>Thank you </a:t>
            </a:r>
            <a:endParaRPr lang="en-US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1973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614708"/>
          </a:xfrm>
        </p:spPr>
        <p:txBody>
          <a:bodyPr/>
          <a:lstStyle/>
          <a:p>
            <a:r>
              <a:rPr lang="en-US" sz="2800" b="1" dirty="0">
                <a:latin typeface="Algerian" panose="04020705040A02060702" pitchFamily="82" charset="0"/>
              </a:rPr>
              <a:t>UEID Design Standards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2649196"/>
            <a:ext cx="9070848" cy="3238856"/>
          </a:xfrm>
        </p:spPr>
        <p:txBody>
          <a:bodyPr>
            <a:normAutofit/>
          </a:bodyPr>
          <a:lstStyle/>
          <a:p>
            <a:pPr algn="l"/>
            <a:r>
              <a:rPr lang="en-US" sz="1400" b="1" dirty="0">
                <a:latin typeface="Algerian" panose="04020705040A02060702" pitchFamily="82" charset="0"/>
              </a:rPr>
              <a:t>Consistency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200" dirty="0">
                <a:latin typeface="Algerian" panose="04020705040A02060702" pitchFamily="82" charset="0"/>
              </a:rPr>
              <a:t>Use the same layout, colors, fonts, and icons throughout the </a:t>
            </a:r>
            <a:r>
              <a:rPr lang="en-US" sz="1200" dirty="0" smtClean="0">
                <a:latin typeface="Algerian" panose="04020705040A02060702" pitchFamily="82" charset="0"/>
              </a:rPr>
              <a:t>platform.it </a:t>
            </a:r>
            <a:r>
              <a:rPr lang="en-US" sz="1200" dirty="0">
                <a:latin typeface="Algerian" panose="04020705040A02060702" pitchFamily="82" charset="0"/>
              </a:rPr>
              <a:t>easier for users to understand and use the </a:t>
            </a:r>
            <a:r>
              <a:rPr lang="en-US" sz="1200" dirty="0" smtClean="0">
                <a:latin typeface="Algerian" panose="04020705040A02060702" pitchFamily="82" charset="0"/>
              </a:rPr>
              <a:t>site, it is smooth </a:t>
            </a:r>
            <a:r>
              <a:rPr lang="en-US" sz="1200" dirty="0">
                <a:latin typeface="Algerian" panose="04020705040A02060702" pitchFamily="82" charset="0"/>
              </a:rPr>
              <a:t>and familiar experience on every </a:t>
            </a:r>
            <a:r>
              <a:rPr lang="en-US" sz="1200" dirty="0" smtClean="0">
                <a:latin typeface="Algerian" panose="04020705040A02060702" pitchFamily="82" charset="0"/>
              </a:rPr>
              <a:t>page</a:t>
            </a:r>
            <a:endParaRPr lang="en-US" sz="1200" dirty="0">
              <a:latin typeface="Algerian" panose="04020705040A02060702" pitchFamily="82" charset="0"/>
            </a:endParaRPr>
          </a:p>
          <a:p>
            <a:pPr algn="l"/>
            <a:r>
              <a:rPr lang="en-US" sz="1400" b="1" dirty="0">
                <a:latin typeface="Algerian" panose="04020705040A02060702" pitchFamily="82" charset="0"/>
              </a:rPr>
              <a:t>Accessibility</a:t>
            </a:r>
            <a:endParaRPr lang="en-US" sz="1400" dirty="0">
              <a:latin typeface="Algerian" panose="04020705040A02060702" pitchFamily="82" charset="0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200" dirty="0" smtClean="0">
                <a:latin typeface="Algerian" panose="04020705040A02060702" pitchFamily="82" charset="0"/>
              </a:rPr>
              <a:t>Good </a:t>
            </a:r>
            <a:r>
              <a:rPr lang="en-US" sz="1200" dirty="0">
                <a:latin typeface="Algerian" panose="04020705040A02060702" pitchFamily="82" charset="0"/>
              </a:rPr>
              <a:t>color contrast so text is easy to </a:t>
            </a:r>
            <a:r>
              <a:rPr lang="en-US" sz="1200" dirty="0" err="1" smtClean="0">
                <a:latin typeface="Algerian" panose="04020705040A02060702" pitchFamily="82" charset="0"/>
              </a:rPr>
              <a:t>read.Works</a:t>
            </a:r>
            <a:r>
              <a:rPr lang="en-US" sz="1200" dirty="0" smtClean="0">
                <a:latin typeface="Algerian" panose="04020705040A02060702" pitchFamily="82" charset="0"/>
              </a:rPr>
              <a:t> </a:t>
            </a:r>
            <a:r>
              <a:rPr lang="en-US" sz="1200" dirty="0">
                <a:latin typeface="Algerian" panose="04020705040A02060702" pitchFamily="82" charset="0"/>
              </a:rPr>
              <a:t>with keyboard shortcuts and screen </a:t>
            </a:r>
            <a:r>
              <a:rPr lang="en-US" sz="1200" dirty="0" err="1" smtClean="0">
                <a:latin typeface="Algerian" panose="04020705040A02060702" pitchFamily="82" charset="0"/>
              </a:rPr>
              <a:t>readers.Includes</a:t>
            </a:r>
            <a:r>
              <a:rPr lang="en-US" sz="1200" dirty="0" smtClean="0">
                <a:latin typeface="Algerian" panose="04020705040A02060702" pitchFamily="82" charset="0"/>
              </a:rPr>
              <a:t> </a:t>
            </a:r>
            <a:r>
              <a:rPr lang="en-US" sz="1200" dirty="0">
                <a:latin typeface="Algerian" panose="04020705040A02060702" pitchFamily="82" charset="0"/>
              </a:rPr>
              <a:t>descriptions </a:t>
            </a:r>
            <a:r>
              <a:rPr lang="en-US" sz="1200" dirty="0" smtClean="0">
                <a:latin typeface="Algerian" panose="04020705040A02060702" pitchFamily="82" charset="0"/>
              </a:rPr>
              <a:t>for </a:t>
            </a:r>
            <a:r>
              <a:rPr lang="en-US" sz="1200" dirty="0">
                <a:latin typeface="Algerian" panose="04020705040A02060702" pitchFamily="82" charset="0"/>
              </a:rPr>
              <a:t>images and </a:t>
            </a:r>
            <a:r>
              <a:rPr lang="en-US" sz="1200" dirty="0" smtClean="0">
                <a:latin typeface="Algerian" panose="04020705040A02060702" pitchFamily="82" charset="0"/>
              </a:rPr>
              <a:t>icons</a:t>
            </a:r>
            <a:endParaRPr lang="en-US" sz="1200" dirty="0">
              <a:latin typeface="Algerian" panose="04020705040A02060702" pitchFamily="82" charset="0"/>
            </a:endParaRPr>
          </a:p>
          <a:p>
            <a:pPr algn="l"/>
            <a:r>
              <a:rPr lang="en-US" sz="1400" b="1" dirty="0">
                <a:latin typeface="Algerian" panose="04020705040A02060702" pitchFamily="82" charset="0"/>
              </a:rPr>
              <a:t>User-Centered Design</a:t>
            </a:r>
            <a:endParaRPr lang="en-US" sz="1400" dirty="0">
              <a:latin typeface="Algerian" panose="04020705040A02060702" pitchFamily="82" charset="0"/>
            </a:endParaRPr>
          </a:p>
          <a:p>
            <a:pPr marL="171450" indent="-171450" algn="l">
              <a:buFont typeface="Wingdings" panose="05000000000000000000" pitchFamily="2" charset="2"/>
              <a:buChar char="Ø"/>
            </a:pPr>
            <a:r>
              <a:rPr lang="en-US" sz="1200" dirty="0">
                <a:latin typeface="Algerian" panose="04020705040A02060702" pitchFamily="82" charset="0"/>
              </a:rPr>
              <a:t>Built around what real users need and how they </a:t>
            </a:r>
            <a:r>
              <a:rPr lang="en-US" sz="1200" dirty="0" smtClean="0">
                <a:latin typeface="Algerian" panose="04020705040A02060702" pitchFamily="82" charset="0"/>
              </a:rPr>
              <a:t>behave. Regular </a:t>
            </a:r>
            <a:r>
              <a:rPr lang="en-US" sz="1200" dirty="0">
                <a:latin typeface="Algerian" panose="04020705040A02060702" pitchFamily="82" charset="0"/>
              </a:rPr>
              <a:t>testing and feedback from users during </a:t>
            </a:r>
            <a:r>
              <a:rPr lang="en-US" sz="1200" dirty="0" smtClean="0">
                <a:latin typeface="Algerian" panose="04020705040A02060702" pitchFamily="82" charset="0"/>
              </a:rPr>
              <a:t>development. Focuses </a:t>
            </a:r>
            <a:r>
              <a:rPr lang="en-US" sz="1200" dirty="0">
                <a:latin typeface="Algerian" panose="04020705040A02060702" pitchFamily="82" charset="0"/>
              </a:rPr>
              <a:t>more on how it works for the user than just how it looks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295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1555335"/>
            <a:ext cx="9070848" cy="1119499"/>
          </a:xfrm>
        </p:spPr>
        <p:txBody>
          <a:bodyPr/>
          <a:lstStyle/>
          <a:p>
            <a:r>
              <a:rPr lang="en-US" sz="2800" dirty="0">
                <a:latin typeface="Algerian" panose="04020705040A02060702" pitchFamily="82" charset="0"/>
                <a:ea typeface="Calibri" panose="020F0502020204030204" pitchFamily="34" charset="0"/>
                <a:cs typeface="Times New Roman" panose="02020603050405020304" pitchFamily="18" charset="0"/>
              </a:rPr>
              <a:t>Tools, and Technologies</a:t>
            </a:r>
            <a:endParaRPr lang="en-US" sz="2800" dirty="0">
              <a:latin typeface="Algerian" panose="04020705040A02060702" pitchFamily="82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2290273"/>
            <a:ext cx="9070847" cy="3939611"/>
          </a:xfrm>
        </p:spPr>
        <p:txBody>
          <a:bodyPr>
            <a:normAutofit/>
          </a:bodyPr>
          <a:lstStyle/>
          <a:p>
            <a:r>
              <a:rPr lang="en-US" sz="1200" b="1" dirty="0">
                <a:latin typeface="Algerian" panose="04020705040A02060702" pitchFamily="82" charset="0"/>
              </a:rPr>
              <a:t>Design Tools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400" b="1" dirty="0" smtClean="0">
                <a:latin typeface="Algerian" panose="04020705040A02060702" pitchFamily="82" charset="0"/>
              </a:rPr>
              <a:t>Figma</a:t>
            </a:r>
            <a:r>
              <a:rPr lang="en-US" sz="1400" dirty="0">
                <a:latin typeface="Algerian" panose="04020705040A02060702" pitchFamily="82" charset="0"/>
              </a:rPr>
              <a:t/>
            </a:r>
            <a:br>
              <a:rPr lang="en-US" sz="1400" dirty="0">
                <a:latin typeface="Algerian" panose="04020705040A02060702" pitchFamily="82" charset="0"/>
              </a:rPr>
            </a:br>
            <a:r>
              <a:rPr lang="en-US" sz="1400" dirty="0">
                <a:latin typeface="Algerian" panose="04020705040A02060702" pitchFamily="82" charset="0"/>
              </a:rPr>
              <a:t>Used for wireframing, UI design, and prototyping. Enables real-time collaboration with team members and stakeholders</a:t>
            </a:r>
            <a:r>
              <a:rPr lang="en-US" sz="1400" dirty="0" smtClean="0">
                <a:latin typeface="Algerian" panose="04020705040A02060702" pitchFamily="82" charset="0"/>
              </a:rPr>
              <a:t>.</a:t>
            </a:r>
            <a:endParaRPr lang="en-US" sz="1400" dirty="0">
              <a:latin typeface="Algerian" panose="04020705040A02060702" pitchFamily="82" charset="0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400" b="1" dirty="0">
                <a:latin typeface="Algerian" panose="04020705040A02060702" pitchFamily="82" charset="0"/>
              </a:rPr>
              <a:t>Adobe </a:t>
            </a:r>
            <a:r>
              <a:rPr lang="en-US" sz="1400" b="1" dirty="0" smtClean="0">
                <a:latin typeface="Algerian" panose="04020705040A02060702" pitchFamily="82" charset="0"/>
              </a:rPr>
              <a:t>XD</a:t>
            </a:r>
            <a:r>
              <a:rPr lang="en-US" sz="1400" dirty="0">
                <a:latin typeface="Algerian" panose="04020705040A02060702" pitchFamily="82" charset="0"/>
              </a:rPr>
              <a:t/>
            </a:r>
            <a:br>
              <a:rPr lang="en-US" sz="1400" dirty="0">
                <a:latin typeface="Algerian" panose="04020705040A02060702" pitchFamily="82" charset="0"/>
              </a:rPr>
            </a:br>
            <a:r>
              <a:rPr lang="en-US" sz="1400" dirty="0">
                <a:latin typeface="Algerian" panose="04020705040A02060702" pitchFamily="82" charset="0"/>
              </a:rPr>
              <a:t>Useful for creating high-fidelity prototypes and interactive design testing</a:t>
            </a:r>
            <a:r>
              <a:rPr lang="en-US" sz="1400" dirty="0" smtClean="0">
                <a:latin typeface="Algerian" panose="04020705040A02060702" pitchFamily="82" charset="0"/>
              </a:rPr>
              <a:t>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400" b="1" dirty="0" smtClean="0">
                <a:latin typeface="Algerian" panose="04020705040A02060702" pitchFamily="82" charset="0"/>
              </a:rPr>
              <a:t>Sketch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Algerian" panose="04020705040A02060702" pitchFamily="82" charset="0"/>
                <a:ea typeface="Calibri" panose="020F0502020204030204" pitchFamily="34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Algerian" panose="04020705040A02060702" pitchFamily="82" charset="0"/>
                <a:ea typeface="Calibri" panose="020F0502020204030204" pitchFamily="34" charset="0"/>
              </a:rPr>
              <a:t>     It's widely used for creating interfaces, icons, and web development.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400" b="1" dirty="0" smtClean="0">
                <a:latin typeface="Algerian" panose="04020705040A02060702" pitchFamily="82" charset="0"/>
              </a:rPr>
              <a:t>Marvel</a:t>
            </a:r>
            <a:endParaRPr lang="en-US" sz="1400" dirty="0" smtClean="0">
              <a:solidFill>
                <a:srgbClr val="000000"/>
              </a:solidFill>
              <a:latin typeface="Algerian" panose="04020705040A02060702" pitchFamily="82" charset="0"/>
              <a:ea typeface="Calibri" panose="020F0502020204030204" pitchFamily="34" charset="0"/>
            </a:endParaRPr>
          </a:p>
          <a:p>
            <a:pPr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tabLst>
                <a:tab pos="457200" algn="l"/>
              </a:tabLst>
            </a:pPr>
            <a:r>
              <a:rPr lang="en-US" sz="1400" dirty="0" smtClean="0">
                <a:solidFill>
                  <a:srgbClr val="000000"/>
                </a:solidFill>
                <a:latin typeface="Algerian" panose="04020705040A02060702" pitchFamily="82" charset="0"/>
                <a:ea typeface="Calibri" panose="020F0502020204030204" pitchFamily="34" charset="0"/>
                <a:cs typeface="Times New Roman" panose="02020603050405020304" pitchFamily="18" charset="0"/>
              </a:rPr>
              <a:t>      platform </a:t>
            </a:r>
            <a:r>
              <a:rPr lang="en-US" sz="1400" dirty="0">
                <a:solidFill>
                  <a:srgbClr val="000000"/>
                </a:solidFill>
                <a:latin typeface="Algerian" panose="04020705040A02060702" pitchFamily="82" charset="0"/>
                <a:ea typeface="Calibri" panose="020F0502020204030204" pitchFamily="34" charset="0"/>
                <a:cs typeface="Times New Roman" panose="02020603050405020304" pitchFamily="18" charset="0"/>
              </a:rPr>
              <a:t>that supports wireframing, prototyping, user testing, and design handoff. </a:t>
            </a:r>
            <a:endParaRPr lang="en-US" sz="1400" dirty="0">
              <a:latin typeface="Algerian" panose="04020705040A02060702" pitchFamily="8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4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9301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1478423"/>
            <a:ext cx="9070848" cy="1469876"/>
          </a:xfrm>
        </p:spPr>
        <p:txBody>
          <a:bodyPr/>
          <a:lstStyle/>
          <a:p>
            <a:r>
              <a:rPr lang="en-US" sz="2400" dirty="0">
                <a:latin typeface="Algerian" panose="04020705040A02060702" pitchFamily="82" charset="0"/>
              </a:rPr>
              <a:t>Research and Fact-Gathering Techniques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2418459"/>
            <a:ext cx="9070848" cy="2914117"/>
          </a:xfrm>
        </p:spPr>
        <p:txBody>
          <a:bodyPr>
            <a:norm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400" dirty="0">
                <a:latin typeface="Algerian" panose="04020705040A02060702" pitchFamily="82" charset="0"/>
              </a:rPr>
              <a:t>We used Google Forms to conduct user surveys, chosen for its accessibility, ease of use, and structured data collection </a:t>
            </a:r>
            <a:r>
              <a:rPr lang="en-US" sz="1400" dirty="0" smtClean="0">
                <a:latin typeface="Algerian" panose="04020705040A02060702" pitchFamily="82" charset="0"/>
              </a:rPr>
              <a:t>capabilities.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400" dirty="0">
                <a:latin typeface="Algerian" panose="04020705040A02060702" pitchFamily="82" charset="0"/>
              </a:rPr>
              <a:t>The survey was designed to capture insights on navigation, visual appeal, platform functionality, and overall user satisfaction</a:t>
            </a:r>
            <a:r>
              <a:rPr lang="en-US" sz="1400" dirty="0" smtClean="0">
                <a:latin typeface="Algerian" panose="04020705040A02060702" pitchFamily="82" charset="0"/>
              </a:rPr>
              <a:t>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400" dirty="0">
                <a:latin typeface="Algerian" panose="04020705040A02060702" pitchFamily="82" charset="0"/>
              </a:rPr>
              <a:t>A mix of multiple-choice, Likert scale, and open-ended questions were used to gather both quantitative and qualitative feedback</a:t>
            </a:r>
            <a:r>
              <a:rPr lang="en-US" sz="1400" dirty="0" smtClean="0">
                <a:latin typeface="Algerian" panose="04020705040A02060702" pitchFamily="82" charset="0"/>
              </a:rPr>
              <a:t>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400" dirty="0">
                <a:latin typeface="Algerian" panose="04020705040A02060702" pitchFamily="82" charset="0"/>
              </a:rPr>
              <a:t>The target audience included eco-conscious travelers, tour organizers, and nature enthusiasts, aligning with ETCP’s core user base</a:t>
            </a:r>
            <a:r>
              <a:rPr lang="en-US" sz="1400" dirty="0" smtClean="0">
                <a:latin typeface="Algerian" panose="04020705040A02060702" pitchFamily="82" charset="0"/>
              </a:rPr>
              <a:t>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400" dirty="0">
                <a:latin typeface="Algerian" panose="04020705040A02060702" pitchFamily="82" charset="0"/>
              </a:rPr>
              <a:t>Outreach was done via email invitations, social media, and eco-travel forums to ensure a diverse demographic representation.</a:t>
            </a:r>
          </a:p>
        </p:txBody>
      </p:sp>
    </p:spTree>
    <p:extLst>
      <p:ext uri="{BB962C8B-B14F-4D97-AF65-F5344CB8AC3E}">
        <p14:creationId xmlns:p14="http://schemas.microsoft.com/office/powerpoint/2010/main" val="2047317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35" y="247729"/>
            <a:ext cx="5204389" cy="639235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583" y="247729"/>
            <a:ext cx="6494803" cy="6511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407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689" y="229067"/>
            <a:ext cx="5300348" cy="642810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6041" y="229067"/>
            <a:ext cx="6358071" cy="6428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185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74" y="249120"/>
            <a:ext cx="5409696" cy="638241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2774" y="249119"/>
            <a:ext cx="6323888" cy="6527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002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608" y="233805"/>
            <a:ext cx="5511262" cy="641482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1142" y="233804"/>
            <a:ext cx="6104424" cy="6414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700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537796"/>
          </a:xfrm>
        </p:spPr>
        <p:txBody>
          <a:bodyPr/>
          <a:lstStyle/>
          <a:p>
            <a:r>
              <a:rPr lang="en-US" sz="3600" dirty="0">
                <a:latin typeface="Algerian" panose="04020705040A02060702" pitchFamily="82" charset="0"/>
                <a:ea typeface="Calibri" panose="020F0502020204030204" pitchFamily="34" charset="0"/>
                <a:cs typeface="Times New Roman" panose="02020603050405020304" pitchFamily="18" charset="0"/>
              </a:rPr>
              <a:t>importance of continuous improvement </a:t>
            </a:r>
            <a:endParaRPr lang="en-US" sz="3600" dirty="0">
              <a:latin typeface="Algerian" panose="04020705040A02060702" pitchFamily="82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2632104"/>
            <a:ext cx="9070848" cy="3700329"/>
          </a:xfrm>
        </p:spPr>
        <p:txBody>
          <a:bodyPr>
            <a:normAutofit/>
          </a:bodyPr>
          <a:lstStyle/>
          <a:p>
            <a:pPr algn="l"/>
            <a:r>
              <a:rPr lang="en-US" sz="1400" dirty="0">
                <a:latin typeface="Algerian" panose="04020705040A02060702" pitchFamily="82" charset="0"/>
              </a:rPr>
              <a:t>User feedback helps identify problems in the platform that may not be visible during design or development</a:t>
            </a:r>
            <a:r>
              <a:rPr lang="en-US" sz="1400" dirty="0" smtClean="0">
                <a:latin typeface="Algerian" panose="04020705040A02060702" pitchFamily="82" charset="0"/>
              </a:rPr>
              <a:t>.</a:t>
            </a:r>
          </a:p>
          <a:p>
            <a:pPr algn="l"/>
            <a:r>
              <a:rPr lang="en-US" sz="1400" dirty="0">
                <a:latin typeface="Algerian" panose="04020705040A02060702" pitchFamily="82" charset="0"/>
              </a:rPr>
              <a:t>Users found the original layout confusing, so the updated design focused on simplicity and clarity</a:t>
            </a:r>
            <a:r>
              <a:rPr lang="en-US" sz="1400" dirty="0" smtClean="0">
                <a:latin typeface="Algerian" panose="04020705040A02060702" pitchFamily="82" charset="0"/>
              </a:rPr>
              <a:t>.</a:t>
            </a:r>
          </a:p>
          <a:p>
            <a:pPr algn="l"/>
            <a:r>
              <a:rPr lang="en-US" sz="1400" dirty="0">
                <a:latin typeface="Algerian" panose="04020705040A02060702" pitchFamily="82" charset="0"/>
              </a:rPr>
              <a:t>These suggestions helped us make the platform more user-friendly, engaging, and visually appealing</a:t>
            </a:r>
            <a:r>
              <a:rPr lang="en-US" sz="1400" dirty="0" smtClean="0">
                <a:latin typeface="Algerian" panose="04020705040A02060702" pitchFamily="82" charset="0"/>
              </a:rPr>
              <a:t>.</a:t>
            </a:r>
          </a:p>
          <a:p>
            <a:pPr algn="l"/>
            <a:r>
              <a:rPr lang="en-US" sz="1400" dirty="0">
                <a:latin typeface="Algerian" panose="04020705040A02060702" pitchFamily="82" charset="0"/>
              </a:rPr>
              <a:t>Regular updates based on feedback help keep the platform modern and aligned with current user needs</a:t>
            </a:r>
            <a:r>
              <a:rPr lang="en-US" sz="1400" dirty="0" smtClean="0">
                <a:latin typeface="Algerian" panose="04020705040A02060702" pitchFamily="82" charset="0"/>
              </a:rPr>
              <a:t>.</a:t>
            </a:r>
          </a:p>
          <a:p>
            <a:pPr algn="l"/>
            <a:r>
              <a:rPr lang="en-US" sz="1400" dirty="0">
                <a:latin typeface="Algerian" panose="04020705040A02060702" pitchFamily="82" charset="0"/>
              </a:rPr>
              <a:t>Continuous improvement supports long-term success by improving user satisfaction and platform performance.</a:t>
            </a:r>
          </a:p>
        </p:txBody>
      </p:sp>
    </p:spTree>
    <p:extLst>
      <p:ext uri="{BB962C8B-B14F-4D97-AF65-F5344CB8AC3E}">
        <p14:creationId xmlns:p14="http://schemas.microsoft.com/office/powerpoint/2010/main" val="11972628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Savon</Template>
  <TotalTime>106</TotalTime>
  <Words>486</Words>
  <Application>Microsoft Office PowerPoint</Application>
  <PresentationFormat>Widescreen</PresentationFormat>
  <Paragraphs>44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Algerian</vt:lpstr>
      <vt:lpstr>Arial</vt:lpstr>
      <vt:lpstr>Calibri</vt:lpstr>
      <vt:lpstr>Century Gothic</vt:lpstr>
      <vt:lpstr>Garamond</vt:lpstr>
      <vt:lpstr>Times New Roman</vt:lpstr>
      <vt:lpstr>Wingdings</vt:lpstr>
      <vt:lpstr>Savon</vt:lpstr>
      <vt:lpstr>Eco-Tourism Cloud Platform</vt:lpstr>
      <vt:lpstr>UEID Design Standards</vt:lpstr>
      <vt:lpstr>Tools, and Technologies</vt:lpstr>
      <vt:lpstr>Research and Fact-Gathering Techniques</vt:lpstr>
      <vt:lpstr>PowerPoint Presentation</vt:lpstr>
      <vt:lpstr>PowerPoint Presentation</vt:lpstr>
      <vt:lpstr>PowerPoint Presentation</vt:lpstr>
      <vt:lpstr>PowerPoint Presentation</vt:lpstr>
      <vt:lpstr>importance of continuous improvement </vt:lpstr>
      <vt:lpstr>Future Enhancements with Visual Examples/Mock-Ups</vt:lpstr>
      <vt:lpstr>Multi-language Support To make the platform more inclusive, a language selector will be added in the header. This will support travelers from various countries.</vt:lpstr>
      <vt:lpstr>Interactive Booking Calendar Users will be able to view tour availability in a calendar format tours </vt:lpstr>
      <vt:lpstr>Dark Mode Feature Introduce a toggle switch for light/dark themes to improve accessibility and visual comfort during night-time browsing.</vt:lpstr>
      <vt:lpstr>PowerPoint Presentation</vt:lpstr>
      <vt:lpstr>Thank you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Eco-Tourism Cloud Platform</dc:title>
  <dc:creator>user</dc:creator>
  <cp:lastModifiedBy>user</cp:lastModifiedBy>
  <cp:revision>11</cp:revision>
  <dcterms:created xsi:type="dcterms:W3CDTF">2025-05-13T06:21:56Z</dcterms:created>
  <dcterms:modified xsi:type="dcterms:W3CDTF">2025-05-13T08:08:39Z</dcterms:modified>
</cp:coreProperties>
</file>

<file path=docProps/thumbnail.jpeg>
</file>